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342" r:id="rId5"/>
    <p:sldId id="351" r:id="rId6"/>
    <p:sldId id="354" r:id="rId7"/>
    <p:sldId id="356" r:id="rId8"/>
    <p:sldId id="359" r:id="rId9"/>
    <p:sldId id="358" r:id="rId10"/>
    <p:sldId id="357" r:id="rId11"/>
    <p:sldId id="362" r:id="rId12"/>
    <p:sldId id="363" r:id="rId13"/>
    <p:sldId id="364" r:id="rId14"/>
    <p:sldId id="352" r:id="rId15"/>
    <p:sldId id="365" r:id="rId16"/>
    <p:sldId id="355" r:id="rId17"/>
    <p:sldId id="361" r:id="rId18"/>
    <p:sldId id="35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usneo.com/building-a-machine-learning-ml-model-with-pyspark/" TargetMode="External"/><Relationship Id="rId2" Type="http://schemas.openxmlformats.org/officeDocument/2006/relationships/hyperlink" Target="https://www.kaggle.com/datasets/mrwellsdavid/unsw-nb15/data?select=UNSW-NB15_1.csv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rojectpro.io/hadoop-tutorial/pyspark-machine-learning-tutoria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2118124"/>
            <a:ext cx="10915650" cy="1323440"/>
          </a:xfrm>
        </p:spPr>
        <p:txBody>
          <a:bodyPr/>
          <a:lstStyle/>
          <a:p>
            <a:r>
              <a:rPr lang="en-US" i="0" dirty="0">
                <a:solidFill>
                  <a:srgbClr val="FFFFFF"/>
                </a:solidFill>
                <a:effectLst/>
                <a:latin typeface="Amasis MT Pro" panose="020F0502020204030204" pitchFamily="18" charset="0"/>
                <a:ea typeface="Roboto" panose="02000000000000000000" pitchFamily="2" charset="0"/>
                <a:cs typeface="Posterama" panose="020B0504020200020000" pitchFamily="34" charset="0"/>
              </a:rPr>
              <a:t>Anomaly Detection in Network Security</a:t>
            </a:r>
            <a:endParaRPr lang="en-US" dirty="0">
              <a:latin typeface="Amasis MT Pro" panose="020F0502020204030204" pitchFamily="18" charset="0"/>
              <a:ea typeface="Roboto" panose="02000000000000000000" pitchFamily="2" charset="0"/>
              <a:cs typeface="Posterama" panose="020B0504020200020000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Mirukula Pravalika</a:t>
            </a:r>
          </a:p>
          <a:p>
            <a:r>
              <a:rPr lang="en-US" dirty="0" err="1"/>
              <a:t>Bhavishya</a:t>
            </a:r>
            <a:r>
              <a:rPr lang="en-US" dirty="0"/>
              <a:t> </a:t>
            </a:r>
            <a:r>
              <a:rPr lang="en-US" dirty="0" err="1"/>
              <a:t>Karakala</a:t>
            </a:r>
            <a:endParaRPr lang="en-US" dirty="0"/>
          </a:p>
          <a:p>
            <a:r>
              <a:rPr lang="en-US" dirty="0"/>
              <a:t>Dharani </a:t>
            </a:r>
            <a:r>
              <a:rPr lang="en-US" dirty="0" err="1"/>
              <a:t>Nomula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FD0E26-5182-DC8B-33D3-5DB497CD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F32FD5-F5EC-CD29-5AD0-CD3B795B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90" y="401217"/>
            <a:ext cx="7481757" cy="2925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D1146-3596-257B-F675-630C671FA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4" y="3531181"/>
            <a:ext cx="7474353" cy="292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44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38462-24AB-7A92-98B2-61F94AE126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Leveraging PySpark can lead to improved accuracy, precision, and recall in identifying and mitigating cybersecurity threats.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3148F7-4F15-188E-7BDF-0A32CF38F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079251"/>
              </p:ext>
            </p:extLst>
          </p:nvPr>
        </p:nvGraphicFramePr>
        <p:xfrm>
          <a:off x="2041331" y="3455049"/>
          <a:ext cx="8374068" cy="160749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93517">
                  <a:extLst>
                    <a:ext uri="{9D8B030D-6E8A-4147-A177-3AD203B41FA5}">
                      <a16:colId xmlns:a16="http://schemas.microsoft.com/office/drawing/2014/main" val="2952252336"/>
                    </a:ext>
                  </a:extLst>
                </a:gridCol>
                <a:gridCol w="2093517">
                  <a:extLst>
                    <a:ext uri="{9D8B030D-6E8A-4147-A177-3AD203B41FA5}">
                      <a16:colId xmlns:a16="http://schemas.microsoft.com/office/drawing/2014/main" val="250286303"/>
                    </a:ext>
                  </a:extLst>
                </a:gridCol>
                <a:gridCol w="2093517">
                  <a:extLst>
                    <a:ext uri="{9D8B030D-6E8A-4147-A177-3AD203B41FA5}">
                      <a16:colId xmlns:a16="http://schemas.microsoft.com/office/drawing/2014/main" val="3219726163"/>
                    </a:ext>
                  </a:extLst>
                </a:gridCol>
                <a:gridCol w="2093517">
                  <a:extLst>
                    <a:ext uri="{9D8B030D-6E8A-4147-A177-3AD203B41FA5}">
                      <a16:colId xmlns:a16="http://schemas.microsoft.com/office/drawing/2014/main" val="3390469454"/>
                    </a:ext>
                  </a:extLst>
                </a:gridCol>
              </a:tblGrid>
              <a:tr h="5309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400488"/>
                  </a:ext>
                </a:extLst>
              </a:tr>
              <a:tr h="538288">
                <a:tc>
                  <a:txBody>
                    <a:bodyPr/>
                    <a:lstStyle/>
                    <a:p>
                      <a:r>
                        <a:rPr lang="en-US" sz="1600" dirty="0"/>
                        <a:t>with Pyspark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0.98685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925307"/>
                  </a:ext>
                </a:extLst>
              </a:tr>
              <a:tr h="538288">
                <a:tc>
                  <a:txBody>
                    <a:bodyPr/>
                    <a:lstStyle/>
                    <a:p>
                      <a:r>
                        <a:rPr lang="en-US" sz="1600" dirty="0"/>
                        <a:t>Without Pyspark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0.9697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92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71C62-E20F-D9CF-0441-16C2A5340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Gradio Application implementation: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1879-4AD7-4D7C-F9F1-9F615C71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EB429-49DE-009B-D8CB-D2D893EAD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1" y="1780463"/>
            <a:ext cx="9994220" cy="4037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7313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C244B-F609-F64B-9B82-39D39BFDA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76" y="1324560"/>
            <a:ext cx="3767257" cy="1358678"/>
          </a:xfrm>
        </p:spPr>
        <p:txBody>
          <a:bodyPr/>
          <a:lstStyle/>
          <a:p>
            <a:r>
              <a:rPr lang="en-US" dirty="0"/>
              <a:t>Challenges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DB02D-27A9-EC25-EAE5-59129F5C50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176" y="3426703"/>
            <a:ext cx="3767257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Handling Large-Scale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Data Volume and Processing Speed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DD2EF-38A6-A0DA-C94E-7202854B9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699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0463-4491-3E20-31B8-EC47890D6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26" y="729019"/>
            <a:ext cx="10515601" cy="1325563"/>
          </a:xfrm>
        </p:spPr>
        <p:txBody>
          <a:bodyPr/>
          <a:lstStyle/>
          <a:p>
            <a:r>
              <a:rPr lang="en-US" sz="4200" b="1" dirty="0">
                <a:latin typeface="Söhne"/>
              </a:rPr>
              <a:t>References: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FD0E26-5182-DC8B-33D3-5DB497CD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82AEE190-2F20-5A69-AAAA-07B74FDC3FDF}"/>
              </a:ext>
            </a:extLst>
          </p:cNvPr>
          <p:cNvSpPr txBox="1">
            <a:spLocks/>
          </p:cNvSpPr>
          <p:nvPr/>
        </p:nvSpPr>
        <p:spPr>
          <a:xfrm>
            <a:off x="805542" y="2150445"/>
            <a:ext cx="10580915" cy="27128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3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https://www.kaggle.com/datasets/mrwellsdavid/unsw-nb15/data?select=UNSW-NB15_1.csv</a:t>
            </a:r>
            <a:endParaRPr lang="en-US" sz="1700" dirty="0">
              <a:solidFill>
                <a:schemeClr val="accent3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3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https://statusneo.com/building-a-machine-learning-ml-model-with-pyspark/</a:t>
            </a:r>
            <a:endParaRPr lang="en-US" sz="1700" dirty="0">
              <a:solidFill>
                <a:schemeClr val="accent3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3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https://www.projectpro.io/hadoop-tutorial/pyspark-machine-learning-tutorial</a:t>
            </a:r>
            <a:endParaRPr lang="en-US" sz="17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0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algn="ctr"/>
            <a:r>
              <a:rPr lang="en-US" sz="1800" dirty="0"/>
              <a:t>Our project focuses on making sure computer systems and networks are safe from bad actors who might try to break in and cause harm.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6405" y="4075163"/>
            <a:ext cx="8369056" cy="2241805"/>
          </a:xfrm>
        </p:spPr>
        <p:txBody>
          <a:bodyPr/>
          <a:lstStyle/>
          <a:p>
            <a:r>
              <a:rPr lang="en-US" b="1" dirty="0"/>
              <a:t>Objective</a:t>
            </a:r>
            <a:r>
              <a:rPr lang="en-US" dirty="0"/>
              <a:t>: Detect unusual network activities for security threat identification using machine learning with PySpark.</a:t>
            </a:r>
          </a:p>
          <a:p>
            <a:r>
              <a:rPr lang="en-US" b="1" dirty="0"/>
              <a:t>Project Goals:</a:t>
            </a:r>
            <a:r>
              <a:rPr lang="en-US" dirty="0"/>
              <a:t>: Develop a robust anomaly detection system and compare machine learning performance with and without PySpark for scalability.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Dataset and Approach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991919" y="2107989"/>
            <a:ext cx="3953594" cy="509671"/>
          </a:xfrm>
        </p:spPr>
        <p:txBody>
          <a:bodyPr/>
          <a:lstStyle/>
          <a:p>
            <a:r>
              <a:rPr lang="en-US" dirty="0"/>
              <a:t>Approach: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924955" y="2700810"/>
            <a:ext cx="3360846" cy="2326618"/>
          </a:xfrm>
        </p:spPr>
        <p:txBody>
          <a:bodyPr/>
          <a:lstStyle/>
          <a:p>
            <a:r>
              <a:rPr lang="en-US" dirty="0"/>
              <a:t>Utilize machine learning algorithm</a:t>
            </a:r>
          </a:p>
          <a:p>
            <a:r>
              <a:rPr lang="en-US" dirty="0"/>
              <a:t>Integrate big data analytics tools.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966224" y="2855859"/>
            <a:ext cx="3596029" cy="230756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5323E51-34B3-0B25-5676-6D6A500F1677}"/>
              </a:ext>
            </a:extLst>
          </p:cNvPr>
          <p:cNvSpPr txBox="1">
            <a:spLocks/>
          </p:cNvSpPr>
          <p:nvPr/>
        </p:nvSpPr>
        <p:spPr>
          <a:xfrm>
            <a:off x="1991919" y="4074342"/>
            <a:ext cx="3953594" cy="509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Tools: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0C72F6-6E58-493A-E360-701CD1009772}"/>
              </a:ext>
            </a:extLst>
          </p:cNvPr>
          <p:cNvSpPr txBox="1">
            <a:spLocks/>
          </p:cNvSpPr>
          <p:nvPr/>
        </p:nvSpPr>
        <p:spPr>
          <a:xfrm>
            <a:off x="1991919" y="4671003"/>
            <a:ext cx="3360846" cy="2326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machine learning algorithms in google </a:t>
            </a:r>
            <a:r>
              <a:rPr lang="en-US" dirty="0" err="1"/>
              <a:t>Colab</a:t>
            </a:r>
            <a:r>
              <a:rPr lang="en-US" dirty="0"/>
              <a:t>.(</a:t>
            </a:r>
            <a:r>
              <a:rPr lang="en-US" dirty="0" err="1"/>
              <a:t>RandomForestClassifier</a:t>
            </a:r>
            <a:r>
              <a:rPr lang="en-US" dirty="0"/>
              <a:t>)</a:t>
            </a:r>
          </a:p>
          <a:p>
            <a:r>
              <a:rPr lang="en-US" dirty="0"/>
              <a:t>Big data analytics tools-Apache Spark(Google Colab- Pyspark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5CB3C9-9BD7-6C1E-CD31-F30994BC1273}"/>
              </a:ext>
            </a:extLst>
          </p:cNvPr>
          <p:cNvSpPr txBox="1">
            <a:spLocks/>
          </p:cNvSpPr>
          <p:nvPr/>
        </p:nvSpPr>
        <p:spPr>
          <a:xfrm>
            <a:off x="7279170" y="2919329"/>
            <a:ext cx="3953594" cy="509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Dataset: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729E2F7-9867-08E7-B3AA-AA1769E80351}"/>
              </a:ext>
            </a:extLst>
          </p:cNvPr>
          <p:cNvSpPr txBox="1">
            <a:spLocks/>
          </p:cNvSpPr>
          <p:nvPr/>
        </p:nvSpPr>
        <p:spPr>
          <a:xfrm>
            <a:off x="7044612" y="3622803"/>
            <a:ext cx="4422710" cy="2326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500" dirty="0"/>
              <a:t>UNSW-NB16 dataset over 2.5 million records distributed across four CSV files (UNSW_NB15_1.csv, UNSW_NB15_2.csv, UNSW_NB15_3.csv, UNSW_NB15_4.csv).</a:t>
            </a:r>
          </a:p>
        </p:txBody>
      </p:sp>
    </p:spTree>
    <p:extLst>
      <p:ext uri="{BB962C8B-B14F-4D97-AF65-F5344CB8AC3E}">
        <p14:creationId xmlns:p14="http://schemas.microsoft.com/office/powerpoint/2010/main" val="1320631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9" name="Picture 18" descr="A close-up of a list of information&#10;&#10;Description automatically generated">
            <a:extLst>
              <a:ext uri="{FF2B5EF4-FFF2-40B4-BE49-F238E27FC236}">
                <a16:creationId xmlns:a16="http://schemas.microsoft.com/office/drawing/2014/main" id="{7F2F52A1-AA3B-5747-BB7B-B165E7674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88" y="177282"/>
            <a:ext cx="5660392" cy="6494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 descr="A table of numbers and text&#10;&#10;Description automatically generated">
            <a:extLst>
              <a:ext uri="{FF2B5EF4-FFF2-40B4-BE49-F238E27FC236}">
                <a16:creationId xmlns:a16="http://schemas.microsoft.com/office/drawing/2014/main" id="{1BF1CCD6-3D44-6734-0A4C-EE666BAED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44" y="715929"/>
            <a:ext cx="4077053" cy="3737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9280E-464F-B900-4785-081A311855E5}"/>
              </a:ext>
            </a:extLst>
          </p:cNvPr>
          <p:cNvSpPr txBox="1"/>
          <p:nvPr/>
        </p:nvSpPr>
        <p:spPr>
          <a:xfrm>
            <a:off x="3048778" y="6361245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google.com/url?sa=i&amp;url=https%3A%2F%2Fwww.researchgate.net%2Ffigure%2FFeatures-description-of-UNSW-NB15-dataset-96_fig1_354134598&amp;psig=AOvVaw1JqyAx27SRYcalB8jWoShs&amp;ust=1712767587782000&amp;source=images&amp;cd=vfe&amp;opi=89978449&amp;ved=0CBIQjRxqFwoTCICtkc_KtYUDFQAAAAAdAAAAABA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D3BB0-2E17-7E7D-9246-3ABB5A295659}"/>
              </a:ext>
            </a:extLst>
          </p:cNvPr>
          <p:cNvSpPr txBox="1"/>
          <p:nvPr/>
        </p:nvSpPr>
        <p:spPr>
          <a:xfrm>
            <a:off x="8061648" y="5517557"/>
            <a:ext cx="28178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google.com/url?sa=i&amp;url=https%3A%2F%2Fwww.researchgate.net%2Ffigure%2FFeatures-description-of-UNSW-NB15-dataset-96_fig1_354134598&amp;psig=AOvVaw1JqyAx27SRYcalB8jWoShs&amp;ust=1712767587782000&amp;source=images&amp;cd=vfe&amp;opi=89978449&amp;ved=0CBIQjRxqFwoTCICtkc_KtYUDFQAAAAAdAAAAABA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817F3-B316-1A61-A8DA-5EBF6C6EA346}"/>
              </a:ext>
            </a:extLst>
          </p:cNvPr>
          <p:cNvSpPr txBox="1"/>
          <p:nvPr/>
        </p:nvSpPr>
        <p:spPr>
          <a:xfrm>
            <a:off x="8061648" y="5184973"/>
            <a:ext cx="885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Source: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47840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7E905-9DF9-6620-AAF0-4ECD69D6C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69" y="1296955"/>
            <a:ext cx="10758662" cy="4078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A7B546-BD8E-E643-A710-7DE015936FD5}"/>
              </a:ext>
            </a:extLst>
          </p:cNvPr>
          <p:cNvSpPr txBox="1"/>
          <p:nvPr/>
        </p:nvSpPr>
        <p:spPr>
          <a:xfrm>
            <a:off x="2491273" y="5896947"/>
            <a:ext cx="88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Source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sz="1400" dirty="0">
                <a:solidFill>
                  <a:schemeClr val="bg1"/>
                </a:solidFill>
              </a:rPr>
              <a:t>https://statusneo.com/building-a-machine-learning-ml-model-with-pyspark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206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1B7E9-DE3A-6023-C5C4-0ACE70ED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68" y="598390"/>
            <a:ext cx="10515601" cy="1325563"/>
          </a:xfrm>
        </p:spPr>
        <p:txBody>
          <a:bodyPr/>
          <a:lstStyle/>
          <a:p>
            <a:r>
              <a:rPr lang="en-US" sz="4000" dirty="0"/>
              <a:t>PySpark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59CB9-5594-CC13-ED20-6A5073F88C8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Efficient and distributed computing engine that enables processing of massive datasets across clusters.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F3B1E-E25A-0662-A924-8D91E07E56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Scalability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0BE769-0D28-04D4-3104-282A37E0BB2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Ease of Use</a:t>
            </a:r>
          </a:p>
          <a:p>
            <a:r>
              <a:rPr lang="en-US" dirty="0">
                <a:solidFill>
                  <a:srgbClr val="FFFFFF"/>
                </a:solidFill>
              </a:rPr>
              <a:t>Machine Learning with </a:t>
            </a:r>
            <a:r>
              <a:rPr lang="en-US" dirty="0" err="1">
                <a:solidFill>
                  <a:srgbClr val="FFFFFF"/>
                </a:solidFill>
              </a:rPr>
              <a:t>MLlib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B66263-BB14-1105-1915-5B9506EA189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DataFrame</a:t>
            </a:r>
            <a:r>
              <a:rPr lang="en-US" dirty="0">
                <a:solidFill>
                  <a:srgbClr val="FFFFFF"/>
                </a:solidFill>
              </a:rPr>
              <a:t> API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921F954-3CB0-5030-9ABF-16BED5AC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CCD1D6-AA9D-AE82-21DF-67CF3BCA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522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0463-4491-3E20-31B8-EC47890D6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1" dirty="0">
                <a:latin typeface="Söhne"/>
              </a:rPr>
              <a:t>PySpark for Scalable Anomaly Detection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FD0E26-5182-DC8B-33D3-5DB497CD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5C889AB-B0FF-8A3B-FA39-72F94A95A93F}"/>
              </a:ext>
            </a:extLst>
          </p:cNvPr>
          <p:cNvSpPr txBox="1">
            <a:spLocks/>
          </p:cNvSpPr>
          <p:nvPr/>
        </p:nvSpPr>
        <p:spPr>
          <a:xfrm>
            <a:off x="2265789" y="1612201"/>
            <a:ext cx="7654761" cy="961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A powerful open-source framework for large-scale data processing and machine learning, built on top of Apache Spark.</a:t>
            </a:r>
            <a:endParaRPr lang="en-US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82AEE190-2F20-5A69-AAAA-07B74FDC3FDF}"/>
              </a:ext>
            </a:extLst>
          </p:cNvPr>
          <p:cNvSpPr txBox="1">
            <a:spLocks/>
          </p:cNvSpPr>
          <p:nvPr/>
        </p:nvSpPr>
        <p:spPr>
          <a:xfrm>
            <a:off x="1869171" y="3082996"/>
            <a:ext cx="8898356" cy="27128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Set up PySpark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Load Data into Spark </a:t>
            </a:r>
            <a:r>
              <a:rPr lang="en-US" sz="1800" dirty="0" err="1">
                <a:solidFill>
                  <a:srgbClr val="FFFFFF"/>
                </a:solidFill>
              </a:rPr>
              <a:t>DataFrame</a:t>
            </a:r>
            <a:endParaRPr lang="en-US" sz="18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Data Preprocessing and Feature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Train Machine Learning Model with PySpark </a:t>
            </a:r>
            <a:r>
              <a:rPr lang="en-US" sz="1800" dirty="0" err="1">
                <a:solidFill>
                  <a:srgbClr val="FFFFFF"/>
                </a:solidFill>
              </a:rPr>
              <a:t>Mllib</a:t>
            </a:r>
            <a:endParaRPr lang="en-US" sz="18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Model Evaluation and Prediction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89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FD0E26-5182-DC8B-33D3-5DB497CD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BC59D-E860-5215-7CC6-DECE871FF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67" y="877758"/>
            <a:ext cx="6623069" cy="2471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DC785B-5BC3-F45E-3D5A-B17781DD9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671"/>
          <a:stretch/>
        </p:blipFill>
        <p:spPr>
          <a:xfrm>
            <a:off x="756067" y="3702982"/>
            <a:ext cx="6437835" cy="2400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B70A55-689F-683E-D25E-815318846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872" y="1647608"/>
            <a:ext cx="3219061" cy="33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28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FD0E26-5182-DC8B-33D3-5DB497CD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D3922-D46F-7560-97A3-330AA17F5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06" y="777010"/>
            <a:ext cx="5966977" cy="2651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F0E3B0-D3B1-A0D2-2E6E-37A21F51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481" y="3700062"/>
            <a:ext cx="5817948" cy="2792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000959-6797-492E-27B1-BEECEE028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15"/>
          <a:stretch/>
        </p:blipFill>
        <p:spPr>
          <a:xfrm>
            <a:off x="6988664" y="777010"/>
            <a:ext cx="4614030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63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{78C77DCC-8F87-4A7A-82DC-E2BB5CBFA638}tf11936837_win32</Template>
  <TotalTime>834</TotalTime>
  <Words>463</Words>
  <Application>Microsoft Office PowerPoint</Application>
  <PresentationFormat>Widescreen</PresentationFormat>
  <Paragraphs>73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Amasis MT Pro</vt:lpstr>
      <vt:lpstr>Arial</vt:lpstr>
      <vt:lpstr>Arial Nova</vt:lpstr>
      <vt:lpstr>Biome</vt:lpstr>
      <vt:lpstr>Biome Light</vt:lpstr>
      <vt:lpstr>Calibri</vt:lpstr>
      <vt:lpstr>Segoe UI</vt:lpstr>
      <vt:lpstr>Söhne</vt:lpstr>
      <vt:lpstr>Times New Roman</vt:lpstr>
      <vt:lpstr>Office Theme</vt:lpstr>
      <vt:lpstr>Anomaly Detection in Network Security</vt:lpstr>
      <vt:lpstr>Introduction</vt:lpstr>
      <vt:lpstr>Dataset and Approach Overview</vt:lpstr>
      <vt:lpstr>PowerPoint Presentation</vt:lpstr>
      <vt:lpstr>PowerPoint Presentation</vt:lpstr>
      <vt:lpstr>PySpark</vt:lpstr>
      <vt:lpstr>PySpark for Scalable Anomaly Detection</vt:lpstr>
      <vt:lpstr>PowerPoint Presentation</vt:lpstr>
      <vt:lpstr>PowerPoint Presentation</vt:lpstr>
      <vt:lpstr>PowerPoint Presentation</vt:lpstr>
      <vt:lpstr>Results</vt:lpstr>
      <vt:lpstr>Gradio Application implementation:</vt:lpstr>
      <vt:lpstr>Challenges </vt:lpstr>
      <vt:lpstr>References: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Detection in Network Security</dc:title>
  <dc:creator>Pravalika Mirukula</dc:creator>
  <cp:lastModifiedBy>Pravalika Mirukula</cp:lastModifiedBy>
  <cp:revision>7</cp:revision>
  <dcterms:created xsi:type="dcterms:W3CDTF">2024-01-30T03:18:29Z</dcterms:created>
  <dcterms:modified xsi:type="dcterms:W3CDTF">2024-05-11T03:44:47Z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